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uverture" id="{d1e89ccf-0294-c659-b1ba-5bbd64fd2b4a}">
          <p14:sldIdLst>
            <p14:sldId id="256"/>
            <p14:sldId id="257"/>
          </p14:sldIdLst>
        </p14:section>
        <p14:section name="Contenu" id="{d480fe1d-d6ef-7b91-91f3-77497b43f1fe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Clôture" id="{ab48621d-185f-0c24-0d96-8e58f3601f3c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Jours</c:v>
                </c:pt>
              </c:strCache>
            </c:strRef>
          </c:tx>
          <c:spPr>
            <a:solidFill>
              <a:srgbClr val="19B3D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B2239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</c:v>
                </c:pt>
                <c:pt idx="1">
                  <c:v>17</c:v>
                </c:pt>
                <c:pt idx="2">
                  <c:v>12</c:v>
                </c:pt>
                <c:pt idx="3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B2239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B5A6B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6350" cap="flat">
              <a:solidFill>
                <a:srgbClr val="CDD5D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4B5A6B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Couverture : le titre dit la décision attendue. Remplacer le sous-titre par client et date. Ne jamais changer la position du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: numéro en haut à gauche (modifier le texte 01, 02...). Une phrase sous le titre, jamais un paragraphe.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Contenu : quatre puces maximum, verbes d'action, chiffres. Sinon, passer en deux colonnes ou en cartes.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Cartes KPI : trois chiffres, un accent par carte (turquoise, rose, turquoise profond). Jamais plus de trois.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Deux colonnes : comparer, puis recommander dans la dernière puce de droite.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Graphique : une série, une couleur, étiquettes de valeur. Deux séries : turquoise puis rose. La lecture tient en deux phrases.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Tableau : en-tête sur fond Papier, filets Brume, pas de zébrage. Les statuts en texte, pas en couleur seule.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sombre : réservée au moment clé (décision, chiffre choc). Une par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Clôture : le X en couleur revient. Contacts en une ligne.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6-1.png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7-1.png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9-1.pn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10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UVERTURE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clixite-brand/charte/downloads/logo/x-vivant-inverse-transparent-1024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0" y="365760"/>
            <a:ext cx="4572000" cy="45720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2103120"/>
            <a:ext cx="65836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chemeClr val="bg2"/>
                </a:solidFill>
              </a:rPr>
              <a:t>Titre de la présentation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251960"/>
            <a:ext cx="65836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CDD5DD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CDD5DD"/>
                </a:solidFill>
              </a:rPr>
              <a:t>Sous-titre, client, date</a:t>
            </a:r>
            <a:endParaRPr lang="en-US" sz="1800" dirty="0"/>
          </a:p>
        </p:txBody>
      </p:sp>
      <p:pic>
        <p:nvPicPr>
          <p:cNvPr id="5" name="Image 1" descr="/home/claude/clixite-brand/charte/downloads/logo/clixite-relief-inverse-transparent-1600p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60720"/>
            <a:ext cx="2377440" cy="54864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3200400" y="587044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chemeClr val="accent1"/>
                </a:solidFill>
              </a:rPr>
              <a:t>ENTERPRISE &amp; SOLUTION ARCHITECTURE</a:t>
            </a:r>
            <a:endParaRPr lang="en-US" sz="9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clixite-brand/charte/downloads/logo/x-relief-inverse-transparent-1024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0" y="-822960"/>
            <a:ext cx="4754880" cy="475488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2377440"/>
            <a:ext cx="777240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Titre de section</a:t>
            </a:r>
            <a:endParaRPr lang="en-US" sz="4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160520"/>
            <a:ext cx="77724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CDD5DD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CDD5DD"/>
                </a:solidFill>
              </a:rPr>
              <a:t>Une phrase qui dit ce que la section décide</a:t>
            </a:r>
            <a:endParaRPr lang="en-US" sz="1600" dirty="0"/>
          </a:p>
        </p:txBody>
      </p:sp>
      <p:sp>
        <p:nvSpPr>
          <p:cNvPr id="5" name="Text 0"/>
          <p:cNvSpPr/>
          <p:nvPr/>
        </p:nvSpPr>
        <p:spPr>
          <a:xfrm>
            <a:off x="548640" y="109728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chemeClr val="accent1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01</a:t>
            </a:r>
            <a:endParaRPr lang="en-US" sz="5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Titre de la slide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554480"/>
            <a:ext cx="11091672" cy="4480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Texte</a:t>
            </a:r>
            <a:endParaRPr lang="en-US" sz="1600" dirty="0"/>
          </a:p>
        </p:txBody>
      </p:sp>
      <p:pic>
        <p:nvPicPr>
          <p:cNvPr id="4" name="Image 0" descr="/home/claude/clixite-brand/charte/downloads/logo/clixite-relief-mono-transparent-16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91072"/>
            <a:ext cx="1325880" cy="30175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7982712" y="6291072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Confidentiel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_SEUL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Titre de la slide</a:t>
            </a:r>
            <a:endParaRPr lang="en-US" sz="3000" dirty="0"/>
          </a:p>
        </p:txBody>
      </p:sp>
      <p:pic>
        <p:nvPicPr>
          <p:cNvPr id="3" name="Image 0" descr="/home/claude/clixite-brand/charte/downloads/logo/clixite-relief-mono-transparent-16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91072"/>
            <a:ext cx="1325880" cy="3017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82712" y="6291072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Confidentiel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_SEUL_SOMBRE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Titre de la slide</a:t>
            </a:r>
            <a:endParaRPr lang="en-US" sz="3000" dirty="0"/>
          </a:p>
        </p:txBody>
      </p:sp>
      <p:pic>
        <p:nvPicPr>
          <p:cNvPr id="3" name="Image 0" descr="/home/claude/clixite-brand/charte/downloads/logo/clixite-relief-inverse-transparent-16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91072"/>
            <a:ext cx="1325880" cy="3017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982712" y="6291072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DD5DD"/>
                </a:solidFill>
              </a:rPr>
              <a:t>Confidentiel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CDD5D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_COLONNES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Titre de la slide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554480"/>
            <a:ext cx="5303520" cy="4480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Colonne gauche</a:t>
            </a:r>
            <a:endParaRPr lang="en-US" sz="1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0" y="1554480"/>
            <a:ext cx="5239512" cy="4480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6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Colonne droite</a:t>
            </a:r>
            <a:endParaRPr lang="en-US" sz="1600" dirty="0"/>
          </a:p>
        </p:txBody>
      </p:sp>
      <p:pic>
        <p:nvPicPr>
          <p:cNvPr id="5" name="Image 0" descr="/home/claude/clixite-brand/charte/downloads/logo/clixite-relief-mono-transparent-16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91072"/>
            <a:ext cx="1325880" cy="30175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7982712" y="6291072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Confidentiel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APHIQUE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Titre de la slide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chart" hasCustomPrompt="1"/>
          </p:nvPr>
        </p:nvSpPr>
        <p:spPr>
          <a:xfrm>
            <a:off x="548640" y="1554480"/>
            <a:ext cx="6949440" cy="4480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tx1"/>
                </a:solidFill>
              </a:rPr>
              <a:t>Graphique</a:t>
            </a:r>
            <a:endParaRPr lang="en-US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863840" y="1554480"/>
            <a:ext cx="3776472" cy="4480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Lecture du graphique</a:t>
            </a:r>
            <a:endParaRPr lang="en-US" sz="1400" dirty="0"/>
          </a:p>
        </p:txBody>
      </p:sp>
      <p:pic>
        <p:nvPicPr>
          <p:cNvPr id="5" name="Image 0" descr="/home/claude/clixite-brand/charte/downloads/logo/clixite-relief-mono-transparent-16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91072"/>
            <a:ext cx="1325880" cy="30175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7982712" y="6291072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Confidentiel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1008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AU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Titre de la slide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hasCustomPrompt="1"/>
          </p:nvPr>
        </p:nvSpPr>
        <p:spPr>
          <a:xfrm>
            <a:off x="548640" y="1554480"/>
            <a:ext cx="11091672" cy="42062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tx1"/>
                </a:solidFill>
              </a:rPr>
              <a:t>Tableau</a:t>
            </a:r>
            <a:endParaRPr lang="en-US" dirty="0"/>
          </a:p>
        </p:txBody>
      </p:sp>
      <p:pic>
        <p:nvPicPr>
          <p:cNvPr id="4" name="Image 0" descr="/home/claude/clixite-brand/charte/downloads/logo/clixite-relief-mono-transparent-1600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291072"/>
            <a:ext cx="1325880" cy="30175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7982712" y="6291072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Confidentiel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1009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TURE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clixite-brand/charte/downloads/logo/x-relief-inverse-transparent-1024p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5928" y="1005840"/>
            <a:ext cx="4206240" cy="42062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5120640"/>
            <a:ext cx="11091672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2800" b="1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2800" b="1" dirty="0">
                <a:solidFill>
                  <a:schemeClr val="bg2"/>
                </a:solidFill>
              </a:rPr>
              <a:t>Merci</a:t>
            </a:r>
            <a:endParaRPr lang="en-US" sz="28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5852160"/>
            <a:ext cx="11091672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300" dirty="0">
                <a:solidFill>
                  <a:srgbClr val="CDD5DD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300" dirty="0">
                <a:solidFill>
                  <a:srgbClr val="CDD5DD"/>
                </a:solidFill>
              </a:rPr>
              <a:t>nicolas@clixite.be · clixite.be</a:t>
            </a:r>
            <a:endParaRPr lang="en-US" sz="13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2103120"/>
            <a:ext cx="6583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2"/>
                </a:solidFill>
              </a:rPr>
              <a:t>Tactical Sourcing : passer en production</a:t>
            </a:r>
            <a:endParaRPr lang="en-US" sz="44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425196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dirty="0">
                <a:solidFill>
                  <a:srgbClr val="CDD5DD"/>
                </a:solidFill>
              </a:rPr>
              <a:t>Comité de pilotage · Nom du client · 25 octobre 2026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2377440"/>
            <a:ext cx="7772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Où nous en sommes</a:t>
            </a:r>
            <a:endParaRPr lang="en-US" sz="40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41605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dirty="0">
                <a:solidFill>
                  <a:srgbClr val="CDD5DD"/>
                </a:solidFill>
              </a:rPr>
              <a:t>Trois faits, aucune opinion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Ce que nous avons livré ce trimestre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554480"/>
            <a:ext cx="11091672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Policy achats v2.0 en production, alignée DORA, EBA et NIS2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Light track IT tiers 4 et 5 sous SAP Ariba, délai moyen 9 jours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Trois playbooks fournisseurs rédigés et validés par le risque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Reste à faire : intégration World-Check au flux de qualification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Trois chiffres qui comptent</a:t>
            </a:r>
            <a:endParaRPr lang="en-US" sz="3000" dirty="0"/>
          </a:p>
        </p:txBody>
      </p:sp>
      <p:sp>
        <p:nvSpPr>
          <p:cNvPr id="3" name="carte-1"/>
          <p:cNvSpPr/>
          <p:nvPr/>
        </p:nvSpPr>
        <p:spPr>
          <a:xfrm>
            <a:off x="548640" y="1828800"/>
            <a:ext cx="342900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hiffre-1"/>
          <p:cNvSpPr txBox="1"/>
          <p:nvPr/>
        </p:nvSpPr>
        <p:spPr>
          <a:xfrm>
            <a:off x="868680" y="219456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9 j</a:t>
            </a:r>
            <a:endParaRPr lang="en-US" sz="5400" dirty="0"/>
          </a:p>
        </p:txBody>
      </p:sp>
      <p:sp>
        <p:nvSpPr>
          <p:cNvPr id="5" name="libelle-1"/>
          <p:cNvSpPr txBox="1"/>
          <p:nvPr/>
        </p:nvSpPr>
        <p:spPr>
          <a:xfrm>
            <a:off x="868680" y="35661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délai moyen de qualification</a:t>
            </a:r>
            <a:endParaRPr lang="en-US" sz="1500" dirty="0"/>
          </a:p>
        </p:txBody>
      </p:sp>
      <p:sp>
        <p:nvSpPr>
          <p:cNvPr id="6" name="carte-2"/>
          <p:cNvSpPr/>
          <p:nvPr/>
        </p:nvSpPr>
        <p:spPr>
          <a:xfrm>
            <a:off x="4297680" y="1828800"/>
            <a:ext cx="342900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chiffre-2"/>
          <p:cNvSpPr txBox="1"/>
          <p:nvPr/>
        </p:nvSpPr>
        <p:spPr>
          <a:xfrm>
            <a:off x="4617720" y="219456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2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800 M€</a:t>
            </a:r>
            <a:endParaRPr lang="en-US" sz="5400" dirty="0"/>
          </a:p>
        </p:txBody>
      </p:sp>
      <p:sp>
        <p:nvSpPr>
          <p:cNvPr id="8" name="libelle-2"/>
          <p:cNvSpPr txBox="1"/>
          <p:nvPr/>
        </p:nvSpPr>
        <p:spPr>
          <a:xfrm>
            <a:off x="4617720" y="35661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d'achats sous contrôle</a:t>
            </a:r>
            <a:endParaRPr lang="en-US" sz="1500" dirty="0"/>
          </a:p>
        </p:txBody>
      </p:sp>
      <p:sp>
        <p:nvSpPr>
          <p:cNvPr id="9" name="carte-3"/>
          <p:cNvSpPr/>
          <p:nvPr/>
        </p:nvSpPr>
        <p:spPr>
          <a:xfrm>
            <a:off x="8046720" y="1828800"/>
            <a:ext cx="342900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chiffre-3"/>
          <p:cNvSpPr txBox="1"/>
          <p:nvPr/>
        </p:nvSpPr>
        <p:spPr>
          <a:xfrm>
            <a:off x="8366760" y="219456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4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100 %</a:t>
            </a:r>
            <a:endParaRPr lang="en-US" sz="5400" dirty="0"/>
          </a:p>
        </p:txBody>
      </p:sp>
      <p:sp>
        <p:nvSpPr>
          <p:cNvPr id="11" name="libelle-3"/>
          <p:cNvSpPr txBox="1"/>
          <p:nvPr/>
        </p:nvSpPr>
        <p:spPr>
          <a:xfrm>
            <a:off x="8366760" y="35661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des fournisseurs critiques évalués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Option A ou option B</a:t>
            </a:r>
            <a:endParaRPr lang="en-US" sz="3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1554480"/>
            <a:ext cx="530352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Option A : conserver l'outil actuel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Coût stable, aucune migration, dette technique qui grandit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Risque : non-conformité DORA au 1er janvier</a:t>
            </a:r>
            <a:endParaRPr lang="en-US" sz="1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0" y="1554480"/>
            <a:ext cx="5239512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tx1"/>
                </a:solidFill>
              </a:rPr>
              <a:t>Option B : migrer en douze semaines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Investissement initial, conformité acquise, équipe à former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Recommandation : B, avec un pilote sur un périmètre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Délai de qualification fournisseur, en jours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>
            <p:ph idx="101" type="chart" hasCustomPrompt="1"/>
          </p:nvPr>
        </p:nvGraphicFramePr>
        <p:xfrm>
          <a:off x="548640" y="1554480"/>
          <a:ext cx="694944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0"/>
          <p:cNvSpPr/>
          <p:nvPr>
            <p:ph idx="102" type="body" hasCustomPrompt="1"/>
          </p:nvPr>
        </p:nvSpPr>
        <p:spPr>
          <a:xfrm>
            <a:off x="7863840" y="1554480"/>
            <a:ext cx="3776472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Lecture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 délai a été divisé par deux en trois trimestres grâce au light track.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L'objectif de 7 jours est atteignable au T2 avec l'intégration World-Check.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Plan d'actions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91672" cy="4206240"/>
        </p:xfrm>
        <a:graphic>
          <a:graphicData uri="http://schemas.openxmlformats.org/drawingml/2006/table">
            <a:tbl>
              <a:tblPr/>
              <a:tblGrid>
                <a:gridCol w="4754880"/>
                <a:gridCol w="2560320"/>
                <a:gridCol w="1920240"/>
                <a:gridCol w="1856232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2239"/>
                          </a:solidFill>
                        </a:rPr>
                        <a:t>Action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5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2239"/>
                          </a:solidFill>
                        </a:rPr>
                        <a:t>Responsable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5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2239"/>
                          </a:solidFill>
                        </a:rPr>
                        <a:t>Échéance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5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2239"/>
                          </a:solidFill>
                        </a:rPr>
                        <a:t>Statut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5F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Intégrer World-Check au flux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Nicolas Simon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15 novembre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En cours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Former l'équipe achats au light track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Responsable achats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30 novembre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À planifier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Valider les playbooks avec le risque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CRO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10 décembre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2239"/>
                          </a:solidFill>
                        </a:rPr>
                        <a:t>Fait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DD5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Décision demandée aujourd'hui</a:t>
            </a:r>
            <a:endParaRPr lang="en-US" sz="3000" dirty="0"/>
          </a:p>
        </p:txBody>
      </p:sp>
      <p:sp>
        <p:nvSpPr>
          <p:cNvPr id="3" name="cadre-decision"/>
          <p:cNvSpPr/>
          <p:nvPr/>
        </p:nvSpPr>
        <p:spPr>
          <a:xfrm>
            <a:off x="548640" y="1737360"/>
            <a:ext cx="11091672" cy="3291840"/>
          </a:xfrm>
          <a:prstGeom prst="roundRect">
            <a:avLst>
              <a:gd name="adj" fmla="val 3333"/>
            </a:avLst>
          </a:prstGeom>
          <a:solidFill>
            <a:srgbClr val="122D4A"/>
          </a:solidFill>
          <a:ln w="12700">
            <a:solidFill>
              <a:srgbClr val="122D4A"/>
            </a:solidFill>
            <a:prstDash val="solid"/>
          </a:ln>
        </p:spPr>
      </p:sp>
      <p:sp>
        <p:nvSpPr>
          <p:cNvPr id="4" name="decision"/>
          <p:cNvSpPr txBox="1"/>
          <p:nvPr/>
        </p:nvSpPr>
        <p:spPr>
          <a:xfrm>
            <a:off x="1005840" y="2103120"/>
            <a:ext cx="1017727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6F5F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Lancer la migration en option B, avec un pilote sur le périmètre IT tiers 4 et 5 dès le 1er décembre.</a:t>
            </a:r>
            <a:endParaRPr lang="en-US" sz="2600" dirty="0"/>
          </a:p>
        </p:txBody>
      </p:sp>
      <p:sp>
        <p:nvSpPr>
          <p:cNvPr id="5" name="decision-detail"/>
          <p:cNvSpPr txBox="1"/>
          <p:nvPr/>
        </p:nvSpPr>
        <p:spPr>
          <a:xfrm>
            <a:off x="1005840" y="3749040"/>
            <a:ext cx="101772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DD5DD"/>
                </a:solidFill>
              </a:rPr>
              <a:t>Budget : 48 k€ · Durée : 12 semaines · Risque principal : disponibilité de l'équipe achats en décembre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00232" y="6291072"/>
            <a:ext cx="640080" cy="30175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CDD5DD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51206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bg2"/>
                </a:solidFill>
              </a:rPr>
              <a:t>Merci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585216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DD5DD"/>
                </a:solidFill>
              </a:rPr>
              <a:t>Nicolas Simon · nicolas@clixite.be · clixite.be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lixite">
  <a:themeElements>
    <a:clrScheme name="Clixite">
      <a:dk1>
        <a:srgbClr val="0B2239"/>
      </a:dk1>
      <a:lt1>
        <a:srgbClr val="FFFFFF"/>
      </a:lt1>
      <a:dk2>
        <a:srgbClr val="4B5A6B"/>
      </a:dk2>
      <a:lt2>
        <a:srgbClr val="F6F5F0"/>
      </a:lt2>
      <a:accent1>
        <a:srgbClr val="19B3D9"/>
      </a:accent1>
      <a:accent2>
        <a:srgbClr val="FF4F8B"/>
      </a:accent2>
      <a:accent3>
        <a:srgbClr val="FFD233"/>
      </a:accent3>
      <a:accent4>
        <a:srgbClr val="0C7893"/>
      </a:accent4>
      <a:accent5>
        <a:srgbClr val="193776"/>
      </a:accent5>
      <a:accent6>
        <a:srgbClr val="CDD5DD"/>
      </a:accent6>
      <a:hlink>
        <a:srgbClr val="0C7893"/>
      </a:hlink>
      <a:folHlink>
        <a:srgbClr val="193776"/>
      </a:folHlink>
    </a:clrScheme>
    <a:fontScheme name="Clixite">
      <a:majorFont>
        <a:latin typeface="Space Grotes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Clixite SRL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Gabarit Clixite</dc:title>
  <dc:subject>PptxGenJS Presentation</dc:subject>
  <dc:creator>Clixite</dc:creator>
  <cp:lastModifiedBy>Clixite</cp:lastModifiedBy>
  <cp:revision>1</cp:revision>
  <dcterms:created xsi:type="dcterms:W3CDTF">2026-10-25T13:00:00Z</dcterms:created>
  <dcterms:modified xsi:type="dcterms:W3CDTF">2026-10-25T13:00:00Z</dcterms:modified>
</cp:coreProperties>
</file>